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81" r:id="rId3"/>
    <p:sldId id="257" r:id="rId4"/>
    <p:sldId id="258" r:id="rId5"/>
    <p:sldId id="259" r:id="rId6"/>
    <p:sldId id="284" r:id="rId7"/>
    <p:sldId id="282" r:id="rId8"/>
    <p:sldId id="28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1993" autoAdjust="0"/>
  </p:normalViewPr>
  <p:slideViewPr>
    <p:cSldViewPr snapToGrid="0">
      <p:cViewPr>
        <p:scale>
          <a:sx n="66" d="100"/>
          <a:sy n="66" d="100"/>
        </p:scale>
        <p:origin x="-696" y="-132"/>
      </p:cViewPr>
      <p:guideLst>
        <p:guide orient="horz" pos="2160"/>
        <p:guide pos="3840"/>
      </p:guideLst>
    </p:cSldViewPr>
  </p:slideViewPr>
  <p:outlineViewPr>
    <p:cViewPr>
      <p:scale>
        <a:sx n="33" d="100"/>
        <a:sy n="33" d="100"/>
      </p:scale>
      <p:origin x="0" y="-252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7931CE-D06F-473F-AE82-07EF0BE67D5F}" type="datetimeFigureOut">
              <a:rPr lang="en-US" smtClean="0"/>
              <a:t>3/12/2018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F824A7-E7D0-49C5-B94B-D8D1ADEC63E5}" type="slidenum">
              <a:rPr lang="en-US" smtClean="0"/>
              <a:t>‹#›</a:t>
            </a:fld>
            <a:endParaRPr lang="en-US" dirty="0"/>
          </a:p>
        </p:txBody>
      </p:sp>
    </p:spTree>
    <p:extLst>
      <p:ext uri="{BB962C8B-B14F-4D97-AF65-F5344CB8AC3E}">
        <p14:creationId xmlns:p14="http://schemas.microsoft.com/office/powerpoint/2010/main" val="1736668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purpose of the study was to assess how the product would perform when introduced in South Africa. The research was also designed to determine the strategic sales location for Aloe Hair Care product in South Africa. The research was also meant to determine how the demographics would respond following the introduction of the product in the area of residence. </a:t>
            </a:r>
            <a:endParaRPr lang="en-US" dirty="0"/>
          </a:p>
        </p:txBody>
      </p:sp>
      <p:sp>
        <p:nvSpPr>
          <p:cNvPr id="4" name="Slide Number Placeholder 3"/>
          <p:cNvSpPr>
            <a:spLocks noGrp="1"/>
          </p:cNvSpPr>
          <p:nvPr>
            <p:ph type="sldNum" sz="quarter" idx="10"/>
          </p:nvPr>
        </p:nvSpPr>
        <p:spPr/>
        <p:txBody>
          <a:bodyPr/>
          <a:lstStyle/>
          <a:p>
            <a:fld id="{46F824A7-E7D0-49C5-B94B-D8D1ADEC63E5}" type="slidenum">
              <a:rPr lang="en-US" smtClean="0"/>
              <a:t>2</a:t>
            </a:fld>
            <a:endParaRPr lang="en-US" dirty="0"/>
          </a:p>
        </p:txBody>
      </p:sp>
    </p:spTree>
    <p:extLst>
      <p:ext uri="{BB962C8B-B14F-4D97-AF65-F5344CB8AC3E}">
        <p14:creationId xmlns:p14="http://schemas.microsoft.com/office/powerpoint/2010/main" val="2240048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mn-lt"/>
                <a:ea typeface="Calibri"/>
                <a:cs typeface="Times New Roman"/>
              </a:rPr>
              <a:t>The study aims to concentrate on the company’s desire to expand globally by introducing a new product in the South African market. South Africa is an attractive country that has embraced manufactured products. There is a huge potential for growth in this country due to the presence of massive population in the targeted area of Pretoria.</a:t>
            </a:r>
          </a:p>
          <a:p>
            <a:endParaRPr lang="en-US" dirty="0"/>
          </a:p>
        </p:txBody>
      </p:sp>
      <p:sp>
        <p:nvSpPr>
          <p:cNvPr id="4" name="Slide Number Placeholder 3"/>
          <p:cNvSpPr>
            <a:spLocks noGrp="1"/>
          </p:cNvSpPr>
          <p:nvPr>
            <p:ph type="sldNum" sz="quarter" idx="10"/>
          </p:nvPr>
        </p:nvSpPr>
        <p:spPr/>
        <p:txBody>
          <a:bodyPr/>
          <a:lstStyle/>
          <a:p>
            <a:fld id="{46F824A7-E7D0-49C5-B94B-D8D1ADEC63E5}" type="slidenum">
              <a:rPr lang="en-US" smtClean="0"/>
              <a:t>3</a:t>
            </a:fld>
            <a:endParaRPr lang="en-US" dirty="0"/>
          </a:p>
        </p:txBody>
      </p:sp>
    </p:spTree>
    <p:extLst>
      <p:ext uri="{BB962C8B-B14F-4D97-AF65-F5344CB8AC3E}">
        <p14:creationId xmlns:p14="http://schemas.microsoft.com/office/powerpoint/2010/main" val="1040664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smtClean="0">
                <a:effectLst/>
                <a:latin typeface="+mn-lt"/>
                <a:ea typeface="Calibri"/>
                <a:cs typeface="Times New Roman"/>
              </a:rPr>
              <a:t>Cyton</a:t>
            </a:r>
            <a:r>
              <a:rPr lang="en-US" sz="1200" dirty="0" smtClean="0">
                <a:effectLst/>
                <a:latin typeface="+mn-lt"/>
                <a:ea typeface="Calibri"/>
                <a:cs typeface="Times New Roman"/>
              </a:rPr>
              <a:t> Aloe Co. Ltd is a company that specializes in the manufacture and sale of shampoos, hairsprays and anti-dandruff sprays. The products are important in ensuring that hair is moisturized, clean and having fresh scent. The company has found a suitable country to expand to which is South Africa. The decision is guided by positive attitude of the target audience towards the hair products,  its willingness to purchase manufactured products and the attractiveness of the new product to the target audience</a:t>
            </a:r>
            <a:endParaRPr lang="en-US" dirty="0"/>
          </a:p>
        </p:txBody>
      </p:sp>
      <p:sp>
        <p:nvSpPr>
          <p:cNvPr id="4" name="Slide Number Placeholder 3"/>
          <p:cNvSpPr>
            <a:spLocks noGrp="1"/>
          </p:cNvSpPr>
          <p:nvPr>
            <p:ph type="sldNum" sz="quarter" idx="10"/>
          </p:nvPr>
        </p:nvSpPr>
        <p:spPr/>
        <p:txBody>
          <a:bodyPr/>
          <a:lstStyle/>
          <a:p>
            <a:fld id="{46F824A7-E7D0-49C5-B94B-D8D1ADEC63E5}" type="slidenum">
              <a:rPr lang="en-US" smtClean="0"/>
              <a:t>4</a:t>
            </a:fld>
            <a:endParaRPr lang="en-US" dirty="0"/>
          </a:p>
        </p:txBody>
      </p:sp>
    </p:spTree>
    <p:extLst>
      <p:ext uri="{BB962C8B-B14F-4D97-AF65-F5344CB8AC3E}">
        <p14:creationId xmlns:p14="http://schemas.microsoft.com/office/powerpoint/2010/main" val="53010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mn-lt"/>
                <a:ea typeface="Calibri"/>
                <a:cs typeface="Times New Roman"/>
              </a:rPr>
              <a:t>The company has decided to locate the business in Pretoria due to its huge population. The city’s most residents are youths and this is a positive indication of the product’s demand. The production process will take place in South Africa. The reason behind this is that the main ingredient of the product: Aloe Vera  which is readily available in this country. The company will ensure that it advertises the product so that customers can know that it is responsibly sourced so that they can purchase it.</a:t>
            </a:r>
          </a:p>
          <a:p>
            <a:endParaRPr lang="en-US" dirty="0"/>
          </a:p>
        </p:txBody>
      </p:sp>
      <p:sp>
        <p:nvSpPr>
          <p:cNvPr id="4" name="Slide Number Placeholder 3"/>
          <p:cNvSpPr>
            <a:spLocks noGrp="1"/>
          </p:cNvSpPr>
          <p:nvPr>
            <p:ph type="sldNum" sz="quarter" idx="10"/>
          </p:nvPr>
        </p:nvSpPr>
        <p:spPr/>
        <p:txBody>
          <a:bodyPr/>
          <a:lstStyle/>
          <a:p>
            <a:fld id="{46F824A7-E7D0-49C5-B94B-D8D1ADEC63E5}" type="slidenum">
              <a:rPr lang="en-US" smtClean="0"/>
              <a:t>5</a:t>
            </a:fld>
            <a:endParaRPr lang="en-US" dirty="0"/>
          </a:p>
        </p:txBody>
      </p:sp>
    </p:spTree>
    <p:extLst>
      <p:ext uri="{BB962C8B-B14F-4D97-AF65-F5344CB8AC3E}">
        <p14:creationId xmlns:p14="http://schemas.microsoft.com/office/powerpoint/2010/main" val="325072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lang="en-US" sz="1200" dirty="0" smtClean="0">
                <a:effectLst/>
                <a:latin typeface="+mn-lt"/>
                <a:ea typeface="Calibri"/>
                <a:cs typeface="Times New Roman"/>
              </a:rPr>
              <a:t>The south African market is attractive due to the huge number of consumers who demand hair products. The company is likely to benefit in this country since Aloe which is a key ingredient of Aloe Hair Care product is ready available. The company will be able to sell the product at an affordable price without compromising on the products quality </a:t>
            </a:r>
            <a:r>
              <a:rPr kumimoji="0" lang="en-US" sz="2800" b="0" i="0" u="none" strike="noStrike" kern="1200" cap="none" spc="0" normalizeH="0" baseline="0" noProof="0" dirty="0" smtClean="0">
                <a:ln>
                  <a:noFill/>
                </a:ln>
                <a:solidFill>
                  <a:prstClr val="black">
                    <a:lumMod val="75000"/>
                    <a:lumOff val="25000"/>
                  </a:prstClr>
                </a:solidFill>
                <a:effectLst/>
                <a:uLnTx/>
                <a:uFillTx/>
                <a:latin typeface="Trebuchet MS" panose="020B0603020202020204"/>
                <a:ea typeface="+mn-ea"/>
                <a:cs typeface="+mn-cs"/>
              </a:rPr>
              <a:t>(“UNFPA South Africa”, 2018)</a:t>
            </a:r>
            <a:r>
              <a:rPr lang="en-US" sz="1200" dirty="0" smtClean="0">
                <a:effectLst/>
                <a:latin typeface="+mn-lt"/>
                <a:ea typeface="Calibri"/>
                <a:cs typeface="Times New Roman"/>
              </a:rPr>
              <a:t>.</a:t>
            </a:r>
          </a:p>
          <a:p>
            <a:endParaRPr lang="en-US" dirty="0"/>
          </a:p>
        </p:txBody>
      </p:sp>
      <p:sp>
        <p:nvSpPr>
          <p:cNvPr id="4" name="Slide Number Placeholder 3"/>
          <p:cNvSpPr>
            <a:spLocks noGrp="1"/>
          </p:cNvSpPr>
          <p:nvPr>
            <p:ph type="sldNum" sz="quarter" idx="10"/>
          </p:nvPr>
        </p:nvSpPr>
        <p:spPr/>
        <p:txBody>
          <a:bodyPr/>
          <a:lstStyle/>
          <a:p>
            <a:fld id="{46F824A7-E7D0-49C5-B94B-D8D1ADEC63E5}" type="slidenum">
              <a:rPr lang="en-US" smtClean="0"/>
              <a:t>6</a:t>
            </a:fld>
            <a:endParaRPr lang="en-US" dirty="0"/>
          </a:p>
        </p:txBody>
      </p:sp>
    </p:spTree>
    <p:extLst>
      <p:ext uri="{BB962C8B-B14F-4D97-AF65-F5344CB8AC3E}">
        <p14:creationId xmlns:p14="http://schemas.microsoft.com/office/powerpoint/2010/main" val="3487038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lang="en-US" sz="1200" dirty="0" smtClean="0">
                <a:effectLst/>
                <a:latin typeface="+mn-lt"/>
                <a:ea typeface="Calibri"/>
                <a:cs typeface="Times New Roman"/>
              </a:rPr>
              <a:t>The company needs to ensure that it offers the product to the South African market at a low price to attract customers. Further, the quality of the product need to be maintained. The company needs to invest in social media and internet marketing to reach the youths.  It must also provide good customer service and ensure that the product is accessed easily so</a:t>
            </a:r>
            <a:r>
              <a:rPr lang="en-US" sz="1200" baseline="0" dirty="0" smtClean="0">
                <a:effectLst/>
                <a:latin typeface="+mn-lt"/>
                <a:ea typeface="Calibri"/>
                <a:cs typeface="Times New Roman"/>
              </a:rPr>
              <a:t> </a:t>
            </a:r>
            <a:r>
              <a:rPr lang="en-US" sz="1200" dirty="0" smtClean="0">
                <a:effectLst/>
                <a:latin typeface="+mn-lt"/>
                <a:ea typeface="Calibri"/>
                <a:cs typeface="Times New Roman"/>
              </a:rPr>
              <a:t>that the product sells as expected </a:t>
            </a:r>
            <a:r>
              <a:rPr kumimoji="0" lang="en-US" sz="2400" b="0" i="0" u="none" strike="noStrike" kern="1200" cap="none" spc="0" normalizeH="0" baseline="0" noProof="0" dirty="0" smtClean="0">
                <a:ln>
                  <a:noFill/>
                </a:ln>
                <a:solidFill>
                  <a:prstClr val="black">
                    <a:lumMod val="75000"/>
                    <a:lumOff val="25000"/>
                  </a:prstClr>
                </a:solidFill>
                <a:effectLst/>
                <a:uLnTx/>
                <a:uFillTx/>
                <a:latin typeface="Trebuchet MS" panose="020B0603020202020204"/>
                <a:ea typeface="+mn-ea"/>
                <a:cs typeface="+mn-cs"/>
              </a:rPr>
              <a:t>(</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Trebuchet MS" panose="020B0603020202020204"/>
                <a:ea typeface="+mn-ea"/>
                <a:cs typeface="+mn-cs"/>
              </a:rPr>
              <a:t>Shapshak</a:t>
            </a:r>
            <a:r>
              <a:rPr kumimoji="0" lang="en-US" sz="2400" b="0" i="0" u="none" strike="noStrike" kern="1200" cap="none" spc="0" normalizeH="0" baseline="0" noProof="0" dirty="0" smtClean="0">
                <a:ln>
                  <a:noFill/>
                </a:ln>
                <a:solidFill>
                  <a:prstClr val="black">
                    <a:lumMod val="75000"/>
                    <a:lumOff val="25000"/>
                  </a:prstClr>
                </a:solidFill>
                <a:effectLst/>
                <a:uLnTx/>
                <a:uFillTx/>
                <a:latin typeface="Trebuchet MS" panose="020B0603020202020204"/>
                <a:ea typeface="+mn-ea"/>
                <a:cs typeface="+mn-cs"/>
              </a:rPr>
              <a:t>, 2017). </a:t>
            </a:r>
          </a:p>
          <a:p>
            <a:pPr marL="0" marR="0">
              <a:lnSpc>
                <a:spcPct val="115000"/>
              </a:lnSpc>
              <a:spcBef>
                <a:spcPts val="0"/>
              </a:spcBef>
              <a:spcAft>
                <a:spcPts val="1000"/>
              </a:spcAft>
            </a:pPr>
            <a:endParaRPr lang="en-US" sz="1200" dirty="0" smtClean="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6F824A7-E7D0-49C5-B94B-D8D1ADEC63E5}" type="slidenum">
              <a:rPr lang="en-US" smtClean="0"/>
              <a:t>7</a:t>
            </a:fld>
            <a:endParaRPr lang="en-US" dirty="0"/>
          </a:p>
        </p:txBody>
      </p:sp>
    </p:spTree>
    <p:extLst>
      <p:ext uri="{BB962C8B-B14F-4D97-AF65-F5344CB8AC3E}">
        <p14:creationId xmlns:p14="http://schemas.microsoft.com/office/powerpoint/2010/main" val="1116404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3659275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1748942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2285910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1927696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2672099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2016007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3363561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3654522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9E18F8-AA5E-4899-B50F-21D552A7F551}" type="slidenum">
              <a:rPr lang="en-US" smtClean="0"/>
              <a:t>‹#›</a:t>
            </a:fld>
            <a:endParaRPr lang="en-US" dirty="0"/>
          </a:p>
        </p:txBody>
      </p:sp>
      <p:sp>
        <p:nvSpPr>
          <p:cNvPr id="5" name="Date Placeholder 4"/>
          <p:cNvSpPr>
            <a:spLocks noGrp="1"/>
          </p:cNvSpPr>
          <p:nvPr>
            <p:ph type="dt" sz="half" idx="10"/>
          </p:nvPr>
        </p:nvSpPr>
        <p:spPr/>
        <p:txBody>
          <a:bodyPr/>
          <a:lstStyle/>
          <a:p>
            <a:fld id="{100981CB-5804-4023-B920-DF3FD6094C3A}" type="datetimeFigureOut">
              <a:rPr lang="en-US" smtClean="0"/>
              <a:t>3/12/2018</a:t>
            </a:fld>
            <a:endParaRPr lang="en-US" dirty="0"/>
          </a:p>
        </p:txBody>
      </p:sp>
    </p:spTree>
    <p:extLst>
      <p:ext uri="{BB962C8B-B14F-4D97-AF65-F5344CB8AC3E}">
        <p14:creationId xmlns:p14="http://schemas.microsoft.com/office/powerpoint/2010/main" val="88428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234554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66042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3375192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82759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3850370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4157102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0981CB-5804-4023-B920-DF3FD6094C3A}" type="datetimeFigureOut">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9E18F8-AA5E-4899-B50F-21D552A7F551}" type="slidenum">
              <a:rPr lang="en-US" smtClean="0"/>
              <a:t>‹#›</a:t>
            </a:fld>
            <a:endParaRPr lang="en-US" dirty="0"/>
          </a:p>
        </p:txBody>
      </p:sp>
    </p:spTree>
    <p:extLst>
      <p:ext uri="{BB962C8B-B14F-4D97-AF65-F5344CB8AC3E}">
        <p14:creationId xmlns:p14="http://schemas.microsoft.com/office/powerpoint/2010/main" val="3594637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0981CB-5804-4023-B920-DF3FD6094C3A}" type="datetimeFigureOut">
              <a:rPr lang="en-US" smtClean="0"/>
              <a:t>3/12/2018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99E18F8-AA5E-4899-B50F-21D552A7F551}" type="slidenum">
              <a:rPr lang="en-US" smtClean="0"/>
              <a:t>‹#›</a:t>
            </a:fld>
            <a:endParaRPr lang="en-US" dirty="0"/>
          </a:p>
        </p:txBody>
      </p:sp>
    </p:spTree>
    <p:extLst>
      <p:ext uri="{BB962C8B-B14F-4D97-AF65-F5344CB8AC3E}">
        <p14:creationId xmlns:p14="http://schemas.microsoft.com/office/powerpoint/2010/main" val="325386702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outhafrica.unfpa.org/en/topics/young-people-1" TargetMode="External"/><Relationship Id="rId2" Type="http://schemas.openxmlformats.org/officeDocument/2006/relationships/hyperlink" Target="https://www.forbes.com/sites/tobyshapshak/2017/07/19/south-africa-has-21m-internet-users-mostly-on-mobile/#6917f03c1b2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237129"/>
            <a:ext cx="7766936" cy="1277471"/>
          </a:xfrm>
        </p:spPr>
        <p:txBody>
          <a:bodyPr/>
          <a:lstStyle/>
          <a:p>
            <a:r>
              <a:rPr lang="en-US" b="1" dirty="0"/>
              <a:t/>
            </a:r>
            <a:br>
              <a:rPr lang="en-US" b="1" dirty="0"/>
            </a:br>
            <a:r>
              <a:rPr lang="en-US" sz="3600" b="1" dirty="0">
                <a:latin typeface="Times New Roman" panose="02020603050405020304" pitchFamily="18" charset="0"/>
                <a:cs typeface="Times New Roman" panose="02020603050405020304" pitchFamily="18" charset="0"/>
              </a:rPr>
              <a:t>RESEARCH REPORT ON SELLING AND MARKETING </a:t>
            </a: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453279" y="2729753"/>
            <a:ext cx="7766936" cy="3213847"/>
          </a:xfrm>
        </p:spPr>
        <p:txBody>
          <a:bodyPr/>
          <a:lstStyle/>
          <a:p>
            <a:pPr indent="457200" algn="ctr">
              <a:lnSpc>
                <a:spcPct val="200000"/>
              </a:lnSpc>
            </a:pPr>
            <a:r>
              <a:rPr lang="en-US" dirty="0">
                <a:latin typeface="Times New Roman"/>
              </a:rPr>
              <a:t>Student’s Name</a:t>
            </a:r>
            <a:endParaRPr lang="en-US" dirty="0"/>
          </a:p>
          <a:p>
            <a:pPr indent="457200" algn="ctr">
              <a:lnSpc>
                <a:spcPct val="200000"/>
              </a:lnSpc>
            </a:pPr>
            <a:r>
              <a:rPr lang="en-US" dirty="0">
                <a:latin typeface="Times New Roman"/>
              </a:rPr>
              <a:t>Student ID</a:t>
            </a:r>
            <a:endParaRPr lang="en-US" dirty="0"/>
          </a:p>
          <a:p>
            <a:pPr indent="457200" algn="ctr">
              <a:lnSpc>
                <a:spcPct val="200000"/>
              </a:lnSpc>
            </a:pPr>
            <a:r>
              <a:rPr lang="en-US" dirty="0">
                <a:latin typeface="Times New Roman"/>
              </a:rPr>
              <a:t>Professor’s Name</a:t>
            </a:r>
            <a:endParaRPr lang="en-US" dirty="0"/>
          </a:p>
          <a:p>
            <a:pPr indent="457200" algn="ctr">
              <a:lnSpc>
                <a:spcPct val="200000"/>
              </a:lnSpc>
            </a:pPr>
            <a:r>
              <a:rPr lang="en-US" dirty="0">
                <a:latin typeface="Times New Roman"/>
              </a:rPr>
              <a:t>Date of Submission</a:t>
            </a:r>
            <a:endParaRPr lang="en-US" dirty="0"/>
          </a:p>
          <a:p>
            <a:endParaRPr lang="en-US" dirty="0"/>
          </a:p>
        </p:txBody>
      </p:sp>
    </p:spTree>
    <p:extLst>
      <p:ext uri="{BB962C8B-B14F-4D97-AF65-F5344CB8AC3E}">
        <p14:creationId xmlns:p14="http://schemas.microsoft.com/office/powerpoint/2010/main" val="13055906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a:t>
            </a:r>
            <a:endParaRPr lang="en-US" dirty="0"/>
          </a:p>
        </p:txBody>
      </p:sp>
      <p:sp>
        <p:nvSpPr>
          <p:cNvPr id="3" name="Content Placeholder 2"/>
          <p:cNvSpPr>
            <a:spLocks noGrp="1"/>
          </p:cNvSpPr>
          <p:nvPr>
            <p:ph idx="1"/>
          </p:nvPr>
        </p:nvSpPr>
        <p:spPr>
          <a:xfrm>
            <a:off x="677334" y="2160589"/>
            <a:ext cx="5418666" cy="3880773"/>
          </a:xfrm>
        </p:spPr>
        <p:txBody>
          <a:bodyPr>
            <a:normAutofit fontScale="92500" lnSpcReduction="20000"/>
          </a:bodyPr>
          <a:lstStyle/>
          <a:p>
            <a:r>
              <a:rPr lang="en-US" sz="2800" dirty="0"/>
              <a:t>The goal of the research is determine the effectiveness of south Africa as a country to expand the Aloe Hair Care product in South Africa</a:t>
            </a:r>
          </a:p>
          <a:p>
            <a:r>
              <a:rPr lang="en-US" sz="2800" dirty="0"/>
              <a:t>The other objective is help improve the </a:t>
            </a:r>
            <a:r>
              <a:rPr lang="en-US" sz="2800" dirty="0" smtClean="0"/>
              <a:t>company’s </a:t>
            </a:r>
            <a:r>
              <a:rPr lang="en-US" sz="2800" dirty="0"/>
              <a:t>global rankings </a:t>
            </a:r>
          </a:p>
          <a:p>
            <a:r>
              <a:rPr lang="en-US" sz="2800" dirty="0"/>
              <a:t>The expansion is likely to encourage growth of the </a:t>
            </a:r>
            <a:r>
              <a:rPr lang="en-US" sz="2800" dirty="0" smtClean="0"/>
              <a:t>company</a:t>
            </a:r>
            <a:endParaRPr lang="en-US" sz="2800" dirty="0"/>
          </a:p>
          <a:p>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6343" y="2104344"/>
            <a:ext cx="3962400" cy="2351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4" descr="Image result for aloe hair produc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4572" y="4455886"/>
            <a:ext cx="3962401"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30241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t>
            </a:r>
            <a:endParaRPr lang="en-US" dirty="0"/>
          </a:p>
        </p:txBody>
      </p:sp>
      <p:sp>
        <p:nvSpPr>
          <p:cNvPr id="3" name="Content Placeholder 2"/>
          <p:cNvSpPr>
            <a:spLocks noGrp="1"/>
          </p:cNvSpPr>
          <p:nvPr>
            <p:ph idx="1"/>
          </p:nvPr>
        </p:nvSpPr>
        <p:spPr>
          <a:xfrm>
            <a:off x="677334" y="2160589"/>
            <a:ext cx="5665409" cy="3880773"/>
          </a:xfrm>
        </p:spPr>
        <p:txBody>
          <a:bodyPr>
            <a:normAutofit fontScale="85000" lnSpcReduction="20000"/>
          </a:bodyPr>
          <a:lstStyle/>
          <a:p>
            <a:r>
              <a:rPr lang="en-US" sz="2800" dirty="0">
                <a:latin typeface="+mj-lt"/>
                <a:cs typeface="Times New Roman" panose="02020603050405020304" pitchFamily="18" charset="0"/>
              </a:rPr>
              <a:t>The research centers  on the introduction of a new product in a foreign market which is South Africa. </a:t>
            </a:r>
          </a:p>
          <a:p>
            <a:r>
              <a:rPr lang="en-US" sz="2800" dirty="0">
                <a:latin typeface="+mj-lt"/>
                <a:cs typeface="Times New Roman" panose="02020603050405020304" pitchFamily="18" charset="0"/>
              </a:rPr>
              <a:t>South Africa is suitable for the global expansion plan since its population has embraced change and therefore do not have issues using manufactured products</a:t>
            </a:r>
          </a:p>
          <a:p>
            <a:r>
              <a:rPr lang="en-US" sz="2800" dirty="0">
                <a:latin typeface="+mj-lt"/>
                <a:cs typeface="Times New Roman" panose="02020603050405020304" pitchFamily="18" charset="0"/>
              </a:rPr>
              <a:t>There is a high potential in South Africa especially in Pretoria due to its huge population</a:t>
            </a:r>
          </a:p>
          <a:p>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443" y="2030867"/>
            <a:ext cx="3886200" cy="366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2591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285449" y="2189617"/>
            <a:ext cx="6347580" cy="3880773"/>
          </a:xfrm>
        </p:spPr>
        <p:txBody>
          <a:bodyPr>
            <a:normAutofit fontScale="85000" lnSpcReduction="10000"/>
          </a:bodyPr>
          <a:lstStyle/>
          <a:p>
            <a:r>
              <a:rPr lang="en-US" sz="2800" dirty="0" err="1"/>
              <a:t>Cyton</a:t>
            </a:r>
            <a:r>
              <a:rPr lang="en-US" sz="2800" dirty="0"/>
              <a:t> Aloe Co. Ltd is a company that deals with the manufacture and selling of  beauty products. </a:t>
            </a:r>
          </a:p>
          <a:p>
            <a:r>
              <a:rPr lang="en-US" sz="2800" dirty="0"/>
              <a:t>The company is looking for opportunities to expand into the global market</a:t>
            </a:r>
          </a:p>
          <a:p>
            <a:r>
              <a:rPr lang="en-US" sz="2800" dirty="0"/>
              <a:t>The company has two options: opening its own shop or finding a suitable business partner</a:t>
            </a:r>
          </a:p>
          <a:p>
            <a:r>
              <a:rPr lang="en-US" sz="2800" dirty="0"/>
              <a:t>The potential country to expand to is South Africa. </a:t>
            </a:r>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3029" y="1959429"/>
            <a:ext cx="4298042" cy="2160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3029" y="3905250"/>
            <a:ext cx="4298042"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7583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a:xfrm>
            <a:off x="677334" y="2160589"/>
            <a:ext cx="6492723" cy="3880773"/>
          </a:xfrm>
        </p:spPr>
        <p:txBody>
          <a:bodyPr>
            <a:noAutofit/>
          </a:bodyPr>
          <a:lstStyle/>
          <a:p>
            <a:r>
              <a:rPr lang="en-US" sz="2800" dirty="0"/>
              <a:t> </a:t>
            </a:r>
            <a:r>
              <a:rPr lang="en-US" sz="2400" dirty="0"/>
              <a:t>The study discovered that many respondents liked to keep their hair clean, moisturized and clean. </a:t>
            </a:r>
            <a:endParaRPr lang="en-US" sz="2400" dirty="0" smtClean="0"/>
          </a:p>
          <a:p>
            <a:r>
              <a:rPr lang="en-US" sz="2400" dirty="0" smtClean="0"/>
              <a:t> </a:t>
            </a:r>
            <a:r>
              <a:rPr lang="en-US" sz="2400" dirty="0"/>
              <a:t>Consumers find difficulty in getting a good product that suits their needs. </a:t>
            </a:r>
            <a:endParaRPr lang="en-US" sz="2400" dirty="0" smtClean="0"/>
          </a:p>
          <a:p>
            <a:r>
              <a:rPr lang="en-US" sz="2400" dirty="0" smtClean="0"/>
              <a:t>There </a:t>
            </a:r>
            <a:r>
              <a:rPr lang="en-US" sz="2400" dirty="0"/>
              <a:t>were limited alternatives of hair products in the market</a:t>
            </a:r>
            <a:r>
              <a:rPr lang="en-US" sz="2400" dirty="0" smtClean="0"/>
              <a:t>.</a:t>
            </a:r>
          </a:p>
          <a:p>
            <a:r>
              <a:rPr lang="en-US" sz="2400" dirty="0" smtClean="0"/>
              <a:t> </a:t>
            </a:r>
            <a:r>
              <a:rPr lang="en-US" sz="2400" dirty="0"/>
              <a:t>Most consumers order alternative products through the internet from foreign countries. </a:t>
            </a:r>
            <a:endParaRPr lang="en-US" sz="2400" dirty="0" smtClean="0"/>
          </a:p>
          <a:p>
            <a:r>
              <a:rPr lang="en-US" sz="2400" dirty="0" smtClean="0"/>
              <a:t>The </a:t>
            </a:r>
            <a:r>
              <a:rPr lang="en-US" sz="2400" dirty="0"/>
              <a:t>introduction of a new product that satisfied their need will help in addressing the problem.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2520" y="1973943"/>
            <a:ext cx="3680279" cy="2438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2521" y="4281715"/>
            <a:ext cx="3680278" cy="2710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63040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a:xfrm>
            <a:off x="677335" y="2160589"/>
            <a:ext cx="5317066" cy="3880773"/>
          </a:xfrm>
        </p:spPr>
        <p:txBody>
          <a:bodyPr>
            <a:normAutofit fontScale="92500" lnSpcReduction="20000"/>
          </a:bodyPr>
          <a:lstStyle/>
          <a:p>
            <a:r>
              <a:rPr lang="en-US" sz="2800" dirty="0"/>
              <a:t>Aloe Hair Care is a product that is likely to do well in </a:t>
            </a:r>
            <a:r>
              <a:rPr lang="en-US" sz="2800" dirty="0" smtClean="0"/>
              <a:t>the </a:t>
            </a:r>
            <a:r>
              <a:rPr lang="en-US" sz="2800" dirty="0"/>
              <a:t>S</a:t>
            </a:r>
            <a:r>
              <a:rPr lang="en-US" sz="2800" dirty="0" smtClean="0"/>
              <a:t>outh </a:t>
            </a:r>
            <a:r>
              <a:rPr lang="en-US" sz="2800" dirty="0"/>
              <a:t>African market. </a:t>
            </a:r>
            <a:endParaRPr lang="en-US" sz="2800" dirty="0" smtClean="0"/>
          </a:p>
          <a:p>
            <a:r>
              <a:rPr lang="en-US" sz="2800" dirty="0" smtClean="0"/>
              <a:t>The </a:t>
            </a:r>
            <a:r>
              <a:rPr lang="en-US" sz="2800" dirty="0"/>
              <a:t>consumers in this market show a great interest in hair products even though there are few alternatives in the </a:t>
            </a:r>
            <a:r>
              <a:rPr lang="en-US" sz="2800" dirty="0" smtClean="0"/>
              <a:t>market (“UNFPA </a:t>
            </a:r>
            <a:r>
              <a:rPr lang="en-US" sz="2800" dirty="0"/>
              <a:t>South </a:t>
            </a:r>
            <a:r>
              <a:rPr lang="en-US" sz="2800" dirty="0" smtClean="0"/>
              <a:t>Africa”, 2018</a:t>
            </a:r>
            <a:r>
              <a:rPr lang="en-US" sz="2800" dirty="0"/>
              <a:t>). </a:t>
            </a:r>
            <a:endParaRPr lang="en-US" sz="2800" dirty="0" smtClean="0"/>
          </a:p>
          <a:p>
            <a:r>
              <a:rPr lang="en-US" sz="2800" dirty="0" smtClean="0"/>
              <a:t> </a:t>
            </a:r>
            <a:r>
              <a:rPr lang="en-US" sz="2800" dirty="0"/>
              <a:t>There a huge gap that needs to be filled.</a:t>
            </a:r>
          </a:p>
          <a:p>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2456" y="2119086"/>
            <a:ext cx="4455885" cy="2554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52457" y="4579257"/>
            <a:ext cx="4455884" cy="2278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25091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 </a:t>
            </a:r>
            <a:endParaRPr lang="en-US" dirty="0"/>
          </a:p>
        </p:txBody>
      </p:sp>
      <p:sp>
        <p:nvSpPr>
          <p:cNvPr id="3" name="Content Placeholder 2"/>
          <p:cNvSpPr>
            <a:spLocks noGrp="1"/>
          </p:cNvSpPr>
          <p:nvPr>
            <p:ph idx="1"/>
          </p:nvPr>
        </p:nvSpPr>
        <p:spPr>
          <a:xfrm>
            <a:off x="677334" y="2160589"/>
            <a:ext cx="5171923" cy="3880773"/>
          </a:xfrm>
        </p:spPr>
        <p:txBody>
          <a:bodyPr>
            <a:normAutofit fontScale="77500" lnSpcReduction="20000"/>
          </a:bodyPr>
          <a:lstStyle/>
          <a:p>
            <a:r>
              <a:rPr lang="en-US" sz="2800" dirty="0" err="1"/>
              <a:t>Cyton</a:t>
            </a:r>
            <a:r>
              <a:rPr lang="en-US" sz="2800" dirty="0"/>
              <a:t> Aloe Co. Ltd needs to ensure that it sells the product in thee south African market at a consumer-friendly price. </a:t>
            </a:r>
            <a:endParaRPr lang="en-US" sz="2800" dirty="0" smtClean="0"/>
          </a:p>
          <a:p>
            <a:r>
              <a:rPr lang="en-US" sz="2800" dirty="0" smtClean="0"/>
              <a:t>Constant </a:t>
            </a:r>
            <a:r>
              <a:rPr lang="en-US" sz="2800" dirty="0"/>
              <a:t>inspection of the production site is critical to ensure that the high quality of the product </a:t>
            </a:r>
            <a:r>
              <a:rPr lang="en-US" sz="2800" dirty="0" smtClean="0"/>
              <a:t>is maintained.</a:t>
            </a:r>
          </a:p>
          <a:p>
            <a:r>
              <a:rPr lang="en-US" sz="2800" dirty="0" smtClean="0"/>
              <a:t> </a:t>
            </a:r>
            <a:r>
              <a:rPr lang="en-US" sz="2800" dirty="0"/>
              <a:t>Additionally, the company needs to invest more in internet and social media marketing to ensure that youths are </a:t>
            </a:r>
            <a:r>
              <a:rPr lang="en-US" sz="2800" dirty="0" smtClean="0"/>
              <a:t>targeted (</a:t>
            </a:r>
            <a:r>
              <a:rPr lang="en-US" sz="2800" dirty="0" err="1" smtClean="0"/>
              <a:t>Shapshak</a:t>
            </a:r>
            <a:r>
              <a:rPr lang="en-US" sz="2800" dirty="0"/>
              <a:t>, </a:t>
            </a:r>
            <a:r>
              <a:rPr lang="en-US" sz="2800" dirty="0" smtClean="0"/>
              <a:t>2017</a:t>
            </a:r>
            <a:r>
              <a:rPr lang="en-US" sz="2800" dirty="0"/>
              <a:t>). </a:t>
            </a:r>
            <a:endParaRPr lang="en-US" sz="2800" dirty="0"/>
          </a:p>
          <a:p>
            <a:endParaRPr lang="en-US" dirty="0"/>
          </a:p>
        </p:txBody>
      </p:sp>
      <p:pic>
        <p:nvPicPr>
          <p:cNvPr id="614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4831" y="2031999"/>
            <a:ext cx="5171169" cy="41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143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sz="2400" dirty="0" err="1"/>
              <a:t>Shapshak</a:t>
            </a:r>
            <a:r>
              <a:rPr lang="en-US" sz="2400" dirty="0"/>
              <a:t>, T. (2017). </a:t>
            </a:r>
            <a:r>
              <a:rPr lang="en-US" sz="2400" i="1" dirty="0"/>
              <a:t>Forbes Welcome</a:t>
            </a:r>
            <a:r>
              <a:rPr lang="en-US" sz="2400" dirty="0"/>
              <a:t>. </a:t>
            </a:r>
            <a:r>
              <a:rPr lang="en-US" sz="2400" i="1" dirty="0"/>
              <a:t>Forbes.com</a:t>
            </a:r>
            <a:r>
              <a:rPr lang="en-US" sz="2400" dirty="0"/>
              <a:t>. Retrieved 5 March 2018, from </a:t>
            </a:r>
            <a:r>
              <a:rPr lang="en-US" sz="2400" u="sng" dirty="0">
                <a:hlinkClick r:id="rId2"/>
              </a:rPr>
              <a:t>https://www.forbes.com/sites/tobyshapshak/2017/07/19/south-africa-has-21m-internet-users-mostly-on-mobile/#6917f03c1b2d</a:t>
            </a:r>
            <a:r>
              <a:rPr lang="en-US" sz="2400" dirty="0"/>
              <a:t> </a:t>
            </a:r>
          </a:p>
          <a:p>
            <a:r>
              <a:rPr lang="en-US" sz="2400" i="1" dirty="0"/>
              <a:t>UNFPA South Africa | Young People</a:t>
            </a:r>
            <a:r>
              <a:rPr lang="en-US" sz="2400" dirty="0"/>
              <a:t>. (2018). </a:t>
            </a:r>
            <a:r>
              <a:rPr lang="en-US" sz="2400" i="1" dirty="0"/>
              <a:t>Southafrica.unfpa.org</a:t>
            </a:r>
            <a:r>
              <a:rPr lang="en-US" sz="2400" dirty="0"/>
              <a:t>. Retrieved 5 March 2018, from </a:t>
            </a:r>
            <a:r>
              <a:rPr lang="en-US" sz="2400" u="sng" dirty="0">
                <a:hlinkClick r:id="rId3"/>
              </a:rPr>
              <a:t>http://southafrica.unfpa.org/en/topics/young-people-1</a:t>
            </a:r>
            <a:endParaRPr lang="en-US" sz="2400" dirty="0"/>
          </a:p>
          <a:p>
            <a:endParaRPr lang="en-US" dirty="0"/>
          </a:p>
        </p:txBody>
      </p:sp>
    </p:spTree>
    <p:extLst>
      <p:ext uri="{BB962C8B-B14F-4D97-AF65-F5344CB8AC3E}">
        <p14:creationId xmlns:p14="http://schemas.microsoft.com/office/powerpoint/2010/main" val="3709125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2979</TotalTime>
  <Words>875</Words>
  <Application>Microsoft Office PowerPoint</Application>
  <PresentationFormat>Custom</PresentationFormat>
  <Paragraphs>47</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 RESEARCH REPORT ON SELLING AND MARKETING </vt:lpstr>
      <vt:lpstr>Objective </vt:lpstr>
      <vt:lpstr>Scope </vt:lpstr>
      <vt:lpstr>Introduction </vt:lpstr>
      <vt:lpstr>Discussion</vt:lpstr>
      <vt:lpstr>Conclusion </vt:lpstr>
      <vt:lpstr>Recommendation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Renaissance</dc:title>
  <dc:creator>user</dc:creator>
  <cp:lastModifiedBy>user</cp:lastModifiedBy>
  <cp:revision>17</cp:revision>
  <dcterms:created xsi:type="dcterms:W3CDTF">2016-12-30T21:06:09Z</dcterms:created>
  <dcterms:modified xsi:type="dcterms:W3CDTF">2018-03-12T15:19:28Z</dcterms:modified>
</cp:coreProperties>
</file>